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Outfit"/>
      <p:regular r:id="rId14"/>
    </p:embeddedFont>
    <p:embeddedFont>
      <p:font typeface="Outfit"/>
      <p:regular r:id="rId15"/>
    </p:embeddedFont>
    <p:embeddedFont>
      <p:font typeface="Bitter"/>
      <p:regular r:id="rId16"/>
    </p:embeddedFont>
    <p:embeddedFont>
      <p:font typeface="Bitter"/>
      <p:regular r:id="rId17"/>
    </p:embeddedFont>
    <p:embeddedFont>
      <p:font typeface="Bitter"/>
      <p:regular r:id="rId18"/>
    </p:embeddedFont>
    <p:embeddedFont>
      <p:font typeface="Bitter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1E5C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339691"/>
            <a:ext cx="7556421" cy="56265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72213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      Mentor: K. Navatha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82811"/>
            <a:ext cx="9110782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Bridging the Gap in Neural Simulation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1045" y="1773674"/>
            <a:ext cx="317587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Challenge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41045" y="2382203"/>
            <a:ext cx="7682389" cy="2031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Traditional neural simulations generate complex, high-dimensional numerical outputs that are both computationally intensive and difficult to interpret.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These cryptic data streams, while rich in mathematical detail, fail to communicate meaningful insights about brain states and cognitive processes to researchers or clinicians.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1045" y="4625578"/>
            <a:ext cx="317587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Our Solution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741045" y="5234107"/>
            <a:ext cx="7682389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BIS (Virtual Brain Interpretation System) converts complex neural simulations into clear, human-readable insights using AI-driven natural language generation.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1045" y="6440448"/>
            <a:ext cx="7682389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Through amortized personalization, it delivers efficient, privacy-preserving, and scalable neuro-simulation, bridging the gap between computational brain dynamics and human understanding.</a:t>
            </a:r>
            <a:endParaRPr lang="en-US" sz="16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7547" y="1800106"/>
            <a:ext cx="4949428" cy="49494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741"/>
            <a:ext cx="78980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System Architecture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5193"/>
            <a:ext cx="6407944" cy="3048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Connectome Input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5991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Multi-atlas brain connectivity data (86–463 nodes)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95193"/>
            <a:ext cx="6408063" cy="3048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669500"/>
            <a:ext cx="35500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CrossCoder Harmonization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5991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Unified 16D latent representation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274701"/>
            <a:ext cx="6407944" cy="3048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449008"/>
            <a:ext cx="2873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NeuroCore Simulation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493942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Neural mass model execution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274701"/>
            <a:ext cx="6408063" cy="3048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493942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Mean firing rate calculation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054209"/>
            <a:ext cx="6407944" cy="3048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State Detection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71893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Activity level classification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054209"/>
            <a:ext cx="6408063" cy="3048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NLP Interpretation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718935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Human-readable output generation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4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493" y="557451"/>
            <a:ext cx="6446639" cy="633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Core Technical Components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9493" y="1495068"/>
            <a:ext cx="7725013" cy="1925598"/>
          </a:xfrm>
          <a:prstGeom prst="roundRect">
            <a:avLst>
              <a:gd name="adj" fmla="val 1579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32353" y="1517928"/>
            <a:ext cx="810935" cy="1879878"/>
          </a:xfrm>
          <a:prstGeom prst="roundRect">
            <a:avLst>
              <a:gd name="adj" fmla="val 367"/>
            </a:avLst>
          </a:prstGeom>
          <a:solidFill>
            <a:srgbClr val="3B3C3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718" y="2305764"/>
            <a:ext cx="304086" cy="3040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45933" y="1720572"/>
            <a:ext cx="3808095" cy="380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CrossCoder Harmonization</a:t>
            </a:r>
            <a:endParaRPr lang="en-US" sz="2350" dirty="0"/>
          </a:p>
        </p:txBody>
      </p:sp>
      <p:sp>
        <p:nvSpPr>
          <p:cNvPr id="8" name="Text 4"/>
          <p:cNvSpPr/>
          <p:nvPr/>
        </p:nvSpPr>
        <p:spPr>
          <a:xfrm>
            <a:off x="1745933" y="2222183"/>
            <a:ext cx="6463070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Converts diverse connectome formats into a unified 16-dimensional latent space, then decodes to canonical 463-node structure for consistent downstream processing.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709493" y="3623310"/>
            <a:ext cx="7725013" cy="1925598"/>
          </a:xfrm>
          <a:prstGeom prst="roundRect">
            <a:avLst>
              <a:gd name="adj" fmla="val 1579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32353" y="3646170"/>
            <a:ext cx="810935" cy="1879878"/>
          </a:xfrm>
          <a:prstGeom prst="roundRect">
            <a:avLst>
              <a:gd name="adj" fmla="val 367"/>
            </a:avLst>
          </a:prstGeom>
          <a:solidFill>
            <a:srgbClr val="3B3C3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5718" y="4434007"/>
            <a:ext cx="304086" cy="30408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45933" y="3848814"/>
            <a:ext cx="4097774" cy="380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NeuroCore Simulation Engine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1745933" y="4350425"/>
            <a:ext cx="6463070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Implements the Montbrió–Pazó–Roxin Neural Mass Model to simulate realistic membrane potentials and firing rates across all network nodes.</a:t>
            </a:r>
            <a:endParaRPr lang="en-US" sz="1550" dirty="0"/>
          </a:p>
        </p:txBody>
      </p:sp>
      <p:sp>
        <p:nvSpPr>
          <p:cNvPr id="14" name="Shape 9"/>
          <p:cNvSpPr/>
          <p:nvPr/>
        </p:nvSpPr>
        <p:spPr>
          <a:xfrm>
            <a:off x="709493" y="5751552"/>
            <a:ext cx="7725013" cy="1925598"/>
          </a:xfrm>
          <a:prstGeom prst="roundRect">
            <a:avLst>
              <a:gd name="adj" fmla="val 1579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32353" y="5774412"/>
            <a:ext cx="810935" cy="1879878"/>
          </a:xfrm>
          <a:prstGeom prst="roundRect">
            <a:avLst>
              <a:gd name="adj" fmla="val 367"/>
            </a:avLst>
          </a:prstGeom>
          <a:solidFill>
            <a:srgbClr val="3B3C3E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5718" y="6562249"/>
            <a:ext cx="304086" cy="30408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745933" y="5977057"/>
            <a:ext cx="4379238" cy="380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FLAN-T5 Language Generation</a:t>
            </a:r>
            <a:endParaRPr lang="en-US" sz="2350" dirty="0"/>
          </a:p>
        </p:txBody>
      </p:sp>
      <p:sp>
        <p:nvSpPr>
          <p:cNvPr id="18" name="Text 12"/>
          <p:cNvSpPr/>
          <p:nvPr/>
        </p:nvSpPr>
        <p:spPr>
          <a:xfrm>
            <a:off x="1745933" y="6478667"/>
            <a:ext cx="6463070" cy="972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Transforms quantitative neural states into coherent English descriptions, making results accessible to non-specialists and clinical practitioners.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7083" y="374809"/>
            <a:ext cx="3408164" cy="426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Technology Stack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7083" y="1141571"/>
            <a:ext cx="2179082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Full-Stack Architecture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77083" y="1550551"/>
            <a:ext cx="6671905" cy="1385292"/>
          </a:xfrm>
          <a:prstGeom prst="roundRect">
            <a:avLst>
              <a:gd name="adj" fmla="val 1476"/>
            </a:avLst>
          </a:prstGeom>
          <a:solidFill>
            <a:srgbClr val="3B3C3E"/>
          </a:solidFill>
          <a:ln/>
        </p:spPr>
      </p:sp>
      <p:sp>
        <p:nvSpPr>
          <p:cNvPr id="5" name="Shape 3"/>
          <p:cNvSpPr/>
          <p:nvPr/>
        </p:nvSpPr>
        <p:spPr>
          <a:xfrm>
            <a:off x="613410" y="1686878"/>
            <a:ext cx="408980" cy="408980"/>
          </a:xfrm>
          <a:prstGeom prst="roundRect">
            <a:avLst>
              <a:gd name="adj" fmla="val 22355826"/>
            </a:avLst>
          </a:prstGeom>
          <a:solidFill>
            <a:srgbClr val="9FA582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25924" y="1799273"/>
            <a:ext cx="183952" cy="18395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13410" y="2232184"/>
            <a:ext cx="1704023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Frontend Layer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13410" y="2581394"/>
            <a:ext cx="6399252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React.js responsive multilingual interface</a:t>
            </a:r>
            <a:endParaRPr lang="en-US" sz="1050" dirty="0"/>
          </a:p>
        </p:txBody>
      </p:sp>
      <p:sp>
        <p:nvSpPr>
          <p:cNvPr id="9" name="Shape 6"/>
          <p:cNvSpPr/>
          <p:nvPr/>
        </p:nvSpPr>
        <p:spPr>
          <a:xfrm>
            <a:off x="477083" y="3072170"/>
            <a:ext cx="6671905" cy="1385292"/>
          </a:xfrm>
          <a:prstGeom prst="roundRect">
            <a:avLst>
              <a:gd name="adj" fmla="val 1476"/>
            </a:avLst>
          </a:prstGeom>
          <a:solidFill>
            <a:srgbClr val="3B3C3E"/>
          </a:solidFill>
          <a:ln/>
        </p:spPr>
      </p:sp>
      <p:sp>
        <p:nvSpPr>
          <p:cNvPr id="10" name="Shape 7"/>
          <p:cNvSpPr/>
          <p:nvPr/>
        </p:nvSpPr>
        <p:spPr>
          <a:xfrm>
            <a:off x="613410" y="3208496"/>
            <a:ext cx="408980" cy="408980"/>
          </a:xfrm>
          <a:prstGeom prst="roundRect">
            <a:avLst>
              <a:gd name="adj" fmla="val 22355826"/>
            </a:avLst>
          </a:prstGeom>
          <a:solidFill>
            <a:srgbClr val="9FA582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924" y="3320891"/>
            <a:ext cx="183952" cy="18395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13410" y="3753802"/>
            <a:ext cx="1704023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Backend Services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613410" y="4103013"/>
            <a:ext cx="6399252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Node.js + Express API, FastAPI ML microservices</a:t>
            </a:r>
            <a:endParaRPr lang="en-US" sz="1050" dirty="0"/>
          </a:p>
        </p:txBody>
      </p:sp>
      <p:sp>
        <p:nvSpPr>
          <p:cNvPr id="14" name="Shape 10"/>
          <p:cNvSpPr/>
          <p:nvPr/>
        </p:nvSpPr>
        <p:spPr>
          <a:xfrm>
            <a:off x="477083" y="4593788"/>
            <a:ext cx="6671905" cy="1385292"/>
          </a:xfrm>
          <a:prstGeom prst="roundRect">
            <a:avLst>
              <a:gd name="adj" fmla="val 1476"/>
            </a:avLst>
          </a:prstGeom>
          <a:solidFill>
            <a:srgbClr val="3B3C3E"/>
          </a:solidFill>
          <a:ln/>
        </p:spPr>
      </p:sp>
      <p:sp>
        <p:nvSpPr>
          <p:cNvPr id="15" name="Shape 11"/>
          <p:cNvSpPr/>
          <p:nvPr/>
        </p:nvSpPr>
        <p:spPr>
          <a:xfrm>
            <a:off x="613410" y="4730115"/>
            <a:ext cx="408980" cy="408980"/>
          </a:xfrm>
          <a:prstGeom prst="roundRect">
            <a:avLst>
              <a:gd name="adj" fmla="val 22355826"/>
            </a:avLst>
          </a:prstGeom>
          <a:solidFill>
            <a:srgbClr val="9FA582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924" y="4842510"/>
            <a:ext cx="183952" cy="18395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13410" y="5275421"/>
            <a:ext cx="1704023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AI/ML Pipeline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613410" y="5624632"/>
            <a:ext cx="6399252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PyTorch, Transformers, Scikit-learn, NLP</a:t>
            </a:r>
            <a:endParaRPr lang="en-US" sz="1050" dirty="0"/>
          </a:p>
        </p:txBody>
      </p:sp>
      <p:sp>
        <p:nvSpPr>
          <p:cNvPr id="19" name="Shape 14"/>
          <p:cNvSpPr/>
          <p:nvPr/>
        </p:nvSpPr>
        <p:spPr>
          <a:xfrm>
            <a:off x="477083" y="6115407"/>
            <a:ext cx="6671905" cy="1385292"/>
          </a:xfrm>
          <a:prstGeom prst="roundRect">
            <a:avLst>
              <a:gd name="adj" fmla="val 1476"/>
            </a:avLst>
          </a:prstGeom>
          <a:solidFill>
            <a:srgbClr val="3B3C3E"/>
          </a:solidFill>
          <a:ln/>
        </p:spPr>
      </p:sp>
      <p:sp>
        <p:nvSpPr>
          <p:cNvPr id="20" name="Shape 15"/>
          <p:cNvSpPr/>
          <p:nvPr/>
        </p:nvSpPr>
        <p:spPr>
          <a:xfrm>
            <a:off x="613410" y="6251734"/>
            <a:ext cx="408980" cy="408980"/>
          </a:xfrm>
          <a:prstGeom prst="roundRect">
            <a:avLst>
              <a:gd name="adj" fmla="val 22355826"/>
            </a:avLst>
          </a:prstGeom>
          <a:solidFill>
            <a:srgbClr val="9FA582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5924" y="6364129"/>
            <a:ext cx="183952" cy="18395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613410" y="6797040"/>
            <a:ext cx="1704023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Storage</a:t>
            </a:r>
            <a:endParaRPr lang="en-US" sz="1300" dirty="0"/>
          </a:p>
        </p:txBody>
      </p:sp>
      <p:sp>
        <p:nvSpPr>
          <p:cNvPr id="23" name="Text 17"/>
          <p:cNvSpPr/>
          <p:nvPr/>
        </p:nvSpPr>
        <p:spPr>
          <a:xfrm>
            <a:off x="613410" y="7146250"/>
            <a:ext cx="6399252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MongoDB metadata, Firebase auth &amp; sync</a:t>
            </a:r>
            <a:endParaRPr lang="en-US" sz="1050" dirty="0"/>
          </a:p>
        </p:txBody>
      </p:sp>
      <p:sp>
        <p:nvSpPr>
          <p:cNvPr id="24" name="Text 18"/>
          <p:cNvSpPr/>
          <p:nvPr/>
        </p:nvSpPr>
        <p:spPr>
          <a:xfrm>
            <a:off x="7489031" y="1141571"/>
            <a:ext cx="2044898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Development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7489031" y="1533525"/>
            <a:ext cx="6671905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ML Development: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Jupyter notebooks, PyTorch framework, Vs code</a:t>
            </a:r>
            <a:endParaRPr lang="en-US" sz="1050" dirty="0"/>
          </a:p>
        </p:txBody>
      </p:sp>
      <p:sp>
        <p:nvSpPr>
          <p:cNvPr id="26" name="Text 20"/>
          <p:cNvSpPr/>
          <p:nvPr/>
        </p:nvSpPr>
        <p:spPr>
          <a:xfrm>
            <a:off x="7489031" y="1799273"/>
            <a:ext cx="6671905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API Testing: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Postman for endpoint validation</a:t>
            </a:r>
            <a:endParaRPr lang="en-US" sz="1050" dirty="0"/>
          </a:p>
        </p:txBody>
      </p:sp>
      <p:sp>
        <p:nvSpPr>
          <p:cNvPr id="27" name="Text 21"/>
          <p:cNvSpPr/>
          <p:nvPr/>
        </p:nvSpPr>
        <p:spPr>
          <a:xfrm>
            <a:off x="7489031" y="2065020"/>
            <a:ext cx="6671905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Version Control: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GitHub collaborative workflow</a:t>
            </a:r>
            <a:endParaRPr lang="en-US" sz="1050" dirty="0"/>
          </a:p>
        </p:txBody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9031" y="2436495"/>
            <a:ext cx="6671905" cy="66719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1948"/>
            <a:ext cx="6741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Mathematical Foundation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64356"/>
            <a:ext cx="4196358" cy="3482340"/>
          </a:xfrm>
          <a:prstGeom prst="roundRect">
            <a:avLst>
              <a:gd name="adj" fmla="val 977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721650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CrossCoder Latent Encoding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717369"/>
            <a:ext cx="3681770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1084" y="3717369"/>
            <a:ext cx="3681770" cy="39326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39769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where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z \in \mathbb{R}^{16}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harmonizes connectome structure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464356"/>
            <a:ext cx="4196358" cy="3482340"/>
          </a:xfrm>
          <a:prstGeom prst="roundRect">
            <a:avLst>
              <a:gd name="adj" fmla="val 977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74256" y="2721650"/>
            <a:ext cx="29397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Neural Mass Dynamics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74256" y="3363039"/>
            <a:ext cx="3681770" cy="635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256" y="3363039"/>
            <a:ext cx="3681770" cy="63519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4256" y="4285298"/>
            <a:ext cx="3681770" cy="1395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256" y="4285298"/>
            <a:ext cx="3681770" cy="1395889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9640133" y="2464356"/>
            <a:ext cx="4196358" cy="3482340"/>
          </a:xfrm>
          <a:prstGeom prst="roundRect">
            <a:avLst>
              <a:gd name="adj" fmla="val 977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9897427" y="2721650"/>
            <a:ext cx="33041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State Classification Logic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897427" y="3363039"/>
            <a:ext cx="3681770" cy="950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7427" y="3363039"/>
            <a:ext cx="3681770" cy="95059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97427" y="4600694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Low: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mean_r &lt; 0.2 |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Normal: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0.2 ≤ mean_r ≤ 0.5 |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Hyperactive: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mean_r &gt; 0.5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93790" y="620184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Montbrió–Pazó–Roxin model parameters include coupling strength (k), noise intensity (D), structural connectivity matrix (Wij), and intrinsic neuron properties (η, Δ, J).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714613"/>
            <a:ext cx="6517124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Results &amp; Our Improvements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5683" y="1848683"/>
            <a:ext cx="3024307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Performance Metrics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05683" y="2554248"/>
            <a:ext cx="2713077" cy="665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1.9</a:t>
            </a:r>
            <a:endParaRPr lang="en-US" sz="5200" dirty="0"/>
          </a:p>
        </p:txBody>
      </p:sp>
      <p:sp>
        <p:nvSpPr>
          <p:cNvPr id="5" name="Text 3"/>
          <p:cNvSpPr/>
          <p:nvPr/>
        </p:nvSpPr>
        <p:spPr>
          <a:xfrm>
            <a:off x="802124" y="3471505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Confusion Rate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05683" y="3988117"/>
            <a:ext cx="271307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CrossCoder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3670697" y="2554248"/>
            <a:ext cx="2713077" cy="665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6.3s</a:t>
            </a:r>
            <a:endParaRPr lang="en-US" sz="5200" dirty="0"/>
          </a:p>
        </p:txBody>
      </p:sp>
      <p:sp>
        <p:nvSpPr>
          <p:cNvPr id="8" name="Text 6"/>
          <p:cNvSpPr/>
          <p:nvPr/>
        </p:nvSpPr>
        <p:spPr>
          <a:xfrm>
            <a:off x="3767138" y="3471505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Processing Time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3670697" y="3988117"/>
            <a:ext cx="271307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 connectome average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05683" y="4537353"/>
            <a:ext cx="3024307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Innovations</a:t>
            </a:r>
            <a:endParaRPr lang="en-US" sz="2350" dirty="0"/>
          </a:p>
        </p:txBody>
      </p:sp>
      <p:sp>
        <p:nvSpPr>
          <p:cNvPr id="11" name="Text 9"/>
          <p:cNvSpPr/>
          <p:nvPr/>
        </p:nvSpPr>
        <p:spPr>
          <a:xfrm>
            <a:off x="705683" y="5116949"/>
            <a:ext cx="567809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05683" y="5620822"/>
            <a:ext cx="5678091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Integration of FLAN-T5 for domain-specific interpretability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05683" y="6336149"/>
            <a:ext cx="567809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Three State Classification of Brain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05683" y="6729055"/>
            <a:ext cx="567809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Hybrid MERN + FastAPI modular architecture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05683" y="7121962"/>
            <a:ext cx="567809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End-to-end pipeline from raw data to natural language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6883122" y="1848683"/>
            <a:ext cx="3041809" cy="378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Applications &amp; Impact</a:t>
            </a:r>
            <a:endParaRPr lang="en-US" sz="235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83122" y="2453521"/>
            <a:ext cx="403146" cy="403146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7538204" y="2522815"/>
            <a:ext cx="2585680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Research Acceleration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538204" y="3039428"/>
            <a:ext cx="639401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Rapid hypothesis testing in neuroscience studies</a:t>
            </a:r>
            <a:endParaRPr lang="en-US" sz="1550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3122" y="3764994"/>
            <a:ext cx="403146" cy="403146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7538204" y="3834289"/>
            <a:ext cx="301930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Drug Response Simulation</a:t>
            </a:r>
            <a:endParaRPr lang="en-US" sz="1950" dirty="0"/>
          </a:p>
        </p:txBody>
      </p:sp>
      <p:sp>
        <p:nvSpPr>
          <p:cNvPr id="22" name="Text 18"/>
          <p:cNvSpPr/>
          <p:nvPr/>
        </p:nvSpPr>
        <p:spPr>
          <a:xfrm>
            <a:off x="7538204" y="4350901"/>
            <a:ext cx="639401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Predictive modeling for pharmaceutical development</a:t>
            </a:r>
            <a:endParaRPr lang="en-US" sz="1550" dirty="0"/>
          </a:p>
        </p:txBody>
      </p:sp>
      <p:pic>
        <p:nvPicPr>
          <p:cNvPr id="2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3122" y="5076468"/>
            <a:ext cx="403146" cy="403146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7538204" y="5145762"/>
            <a:ext cx="287440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Clinical Decision Support</a:t>
            </a:r>
            <a:endParaRPr lang="en-US" sz="1950" dirty="0"/>
          </a:p>
        </p:txBody>
      </p:sp>
      <p:sp>
        <p:nvSpPr>
          <p:cNvPr id="25" name="Text 20"/>
          <p:cNvSpPr/>
          <p:nvPr/>
        </p:nvSpPr>
        <p:spPr>
          <a:xfrm>
            <a:off x="7538204" y="5662374"/>
            <a:ext cx="639401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Interpretable insights for diagnostic workflows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2025-11-08T05:48:07Z</dcterms:created>
  <dcterms:modified xsi:type="dcterms:W3CDTF">2025-11-08T05:48:07Z</dcterms:modified>
</cp:coreProperties>
</file>